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8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7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0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8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3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1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9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5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3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E6997-97B4-4415-8DB8-00ADA1C584E7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BBEE-8991-45C6-B2BD-24468AE13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1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859" y="201725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Saints-C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03506" y="214629"/>
            <a:ext cx="30573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Année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Académique </a:t>
            </a:r>
            <a:r>
              <a:rPr lang="fr-F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</a:t>
            </a:r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Matière:Chimie</a:t>
            </a:r>
            <a:r>
              <a:rPr lang="fr-F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Classe: </a:t>
            </a:r>
            <a:r>
              <a:rPr lang="fr-F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SV/SG</a:t>
            </a:r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Octobre-2024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" y="30353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355860" y="2000699"/>
            <a:ext cx="5417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SSCC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606" y="3979817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Chapitre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Vitesse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reaction IV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Temps de demi -reaction</a:t>
            </a:r>
          </a:p>
          <a:p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Préparé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:Rima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Saadé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0" y="670560"/>
                <a:ext cx="11634651" cy="6050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Temps de demi-reaction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f>
                          <m:fPr>
                            <m:type m:val="skw"/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</m:oMath>
                </a14:m>
                <a:endParaRPr lang="en-US" sz="2800" b="1" dirty="0" smtClean="0">
                  <a:solidFill>
                    <a:srgbClr val="FF0000"/>
                  </a:solidFill>
                </a:endParaRPr>
              </a:p>
              <a:p>
                <a:endParaRPr lang="en-US" sz="2000" b="1" dirty="0"/>
              </a:p>
              <a:p>
                <a:r>
                  <a:rPr lang="en-US" sz="2000" b="1" dirty="0" smtClean="0"/>
                  <a:t>Pour </a:t>
                </a:r>
                <a:r>
                  <a:rPr lang="en-US" sz="2000" b="1" dirty="0" err="1" smtClean="0"/>
                  <a:t>une</a:t>
                </a:r>
                <a:r>
                  <a:rPr lang="en-US" sz="2000" b="1" dirty="0" smtClean="0"/>
                  <a:t> </a:t>
                </a:r>
                <a:r>
                  <a:rPr lang="en-US" sz="2000" b="1" dirty="0" err="1" smtClean="0"/>
                  <a:t>réaction</a:t>
                </a:r>
                <a:r>
                  <a:rPr lang="en-US" sz="2000" b="1" dirty="0" smtClean="0"/>
                  <a:t> </a:t>
                </a:r>
                <a:r>
                  <a:rPr lang="en-US" sz="2000" b="1" dirty="0" err="1" smtClean="0"/>
                  <a:t>totale</a:t>
                </a:r>
                <a:r>
                  <a:rPr lang="en-US" sz="2000" b="1" dirty="0" smtClean="0"/>
                  <a:t> ,le temps de demi reaction </a:t>
                </a:r>
                <a:r>
                  <a:rPr lang="en-US" sz="2000" b="1" dirty="0" err="1" smtClean="0"/>
                  <a:t>est</a:t>
                </a:r>
                <a:r>
                  <a:rPr lang="en-US" sz="2000" b="1" dirty="0" smtClean="0"/>
                  <a:t> la </a:t>
                </a:r>
                <a:r>
                  <a:rPr lang="en-US" sz="2000" b="1" dirty="0" err="1" smtClean="0"/>
                  <a:t>durée</a:t>
                </a:r>
                <a:r>
                  <a:rPr lang="en-US" sz="2000" b="1" dirty="0" smtClean="0"/>
                  <a:t> necessaire</a:t>
                </a:r>
                <a:r>
                  <a:rPr lang="en-US" dirty="0" smtClean="0"/>
                  <a:t>: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dirty="0" smtClean="0"/>
                  <a:t>    pour que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du </a:t>
                </a:r>
                <a:r>
                  <a:rPr lang="en-US" dirty="0" err="1" smtClean="0"/>
                  <a:t>réactif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limitant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soit</a:t>
                </a:r>
                <a:r>
                  <a:rPr lang="en-US" dirty="0" smtClean="0"/>
                  <a:t> consommé </a:t>
                </a:r>
                <a:r>
                  <a:rPr lang="en-US" dirty="0" err="1" smtClean="0"/>
                  <a:t>c.a.d</a:t>
                </a:r>
                <a:r>
                  <a:rPr lang="en-US" dirty="0" smtClean="0"/>
                  <a:t>  pour que </a:t>
                </a:r>
                <a:r>
                  <a:rPr lang="en-US" dirty="0" err="1" smtClean="0"/>
                  <a:t>sa</a:t>
                </a:r>
                <a:r>
                  <a:rPr lang="en-US" dirty="0" smtClean="0"/>
                  <a:t> concentration </a:t>
                </a:r>
                <a:r>
                  <a:rPr lang="en-US" dirty="0" err="1" smtClean="0"/>
                  <a:t>devienne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égale</a:t>
                </a:r>
                <a:r>
                  <a:rPr lang="en-US" dirty="0" smtClean="0"/>
                  <a:t> à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de </a:t>
                </a:r>
                <a:r>
                  <a:rPr lang="en-US" dirty="0" err="1" smtClean="0"/>
                  <a:t>sa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valeur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initiale</a:t>
                </a:r>
                <a:r>
                  <a:rPr lang="en-US" dirty="0" smtClean="0"/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 smtClean="0"/>
                  <a:t>     pour </a:t>
                </a:r>
                <a:r>
                  <a:rPr lang="en-US" dirty="0" err="1" smtClean="0"/>
                  <a:t>obtenir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des </a:t>
                </a:r>
                <a:r>
                  <a:rPr lang="en-US" dirty="0" err="1" smtClean="0"/>
                  <a:t>produits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formés</a:t>
                </a:r>
                <a:r>
                  <a:rPr lang="en-US" dirty="0" smtClean="0"/>
                  <a:t>.( </a:t>
                </a:r>
                <a:r>
                  <a:rPr lang="en-US" dirty="0" err="1" smtClean="0"/>
                  <a:t>C’est</a:t>
                </a:r>
                <a:r>
                  <a:rPr lang="en-US" dirty="0" smtClean="0"/>
                  <a:t> le temps necessaire pour que la </a:t>
                </a:r>
                <a:r>
                  <a:rPr lang="en-US" dirty="0" err="1" smtClean="0"/>
                  <a:t>qtité</a:t>
                </a:r>
                <a:r>
                  <a:rPr lang="en-US" dirty="0" smtClean="0"/>
                  <a:t> des </a:t>
                </a:r>
                <a:r>
                  <a:rPr lang="en-US" dirty="0" err="1" smtClean="0"/>
                  <a:t>produits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atteigne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de la </a:t>
                </a:r>
                <a:r>
                  <a:rPr lang="en-US" dirty="0" err="1" smtClean="0"/>
                  <a:t>valeur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quélle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aurait</a:t>
                </a:r>
                <a:r>
                  <a:rPr lang="en-US" dirty="0" smtClean="0"/>
                  <a:t> à la fin de la reaction </a:t>
                </a:r>
              </a:p>
              <a:p>
                <a:endParaRPr lang="en-US" dirty="0"/>
              </a:p>
              <a:p>
                <a:r>
                  <a:rPr lang="en-US" sz="2400" b="1" dirty="0" smtClean="0">
                    <a:solidFill>
                      <a:srgbClr val="FF0000"/>
                    </a:solidFill>
                  </a:rPr>
                  <a:t>Determination </a:t>
                </a:r>
                <a:r>
                  <a:rPr lang="en-US" sz="2400" b="1" dirty="0" err="1" smtClean="0">
                    <a:solidFill>
                      <a:srgbClr val="FF0000"/>
                    </a:solidFill>
                  </a:rPr>
                  <a:t>graphique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f>
                          <m:fPr>
                            <m:type m:val="skw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</m:oMath>
                </a14:m>
                <a:endParaRPr lang="en-US" sz="2400" b="1" dirty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Le </a:t>
                </a:r>
                <a:r>
                  <a:rPr lang="en-US" dirty="0" smtClean="0"/>
                  <a:t>temps de demi-reaction </a:t>
                </a:r>
                <a:r>
                  <a:rPr lang="en-US" dirty="0" err="1" smtClean="0"/>
                  <a:t>est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obtenu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déterminant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l’abscisse</a:t>
                </a:r>
                <a:r>
                  <a:rPr lang="en-US" dirty="0" smtClean="0"/>
                  <a:t> du point de la </a:t>
                </a:r>
                <a:r>
                  <a:rPr lang="en-US" dirty="0" err="1" smtClean="0"/>
                  <a:t>courbe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dont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l’ordonnée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égale</a:t>
                </a:r>
                <a:r>
                  <a:rPr lang="en-US" dirty="0" smtClean="0"/>
                  <a:t> à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de la concentration </a:t>
                </a:r>
                <a:r>
                  <a:rPr lang="en-US" dirty="0" err="1" smtClean="0"/>
                  <a:t>initiale</a:t>
                </a:r>
                <a:r>
                  <a:rPr lang="en-US" dirty="0" smtClean="0"/>
                  <a:t> du </a:t>
                </a:r>
                <a:r>
                  <a:rPr lang="en-US" dirty="0" err="1" smtClean="0"/>
                  <a:t>réactif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limitant</a:t>
                </a:r>
                <a:r>
                  <a:rPr lang="en-US" dirty="0" smtClean="0"/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 smtClean="0"/>
                  <a:t>Le temps de demi-reaction </a:t>
                </a:r>
                <a:r>
                  <a:rPr lang="en-US" dirty="0" err="1" smtClean="0"/>
                  <a:t>est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obtenu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aussi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en</a:t>
                </a:r>
                <a:r>
                  <a:rPr lang="en-US" dirty="0" smtClean="0"/>
                  <a:t> determinant </a:t>
                </a:r>
                <a:r>
                  <a:rPr lang="en-US" dirty="0" err="1" smtClean="0"/>
                  <a:t>l’abscisse</a:t>
                </a:r>
                <a:r>
                  <a:rPr lang="en-US" dirty="0" smtClean="0"/>
                  <a:t> du point de la </a:t>
                </a:r>
                <a:r>
                  <a:rPr lang="en-US" dirty="0" err="1" smtClean="0"/>
                  <a:t>courbe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dont</a:t>
                </a:r>
                <a:r>
                  <a:rPr lang="en-US" dirty="0" smtClean="0"/>
                  <a:t>  </a:t>
                </a:r>
                <a:r>
                  <a:rPr lang="en-US" dirty="0" err="1" smtClean="0"/>
                  <a:t>l’ordonnée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est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égale</a:t>
                </a:r>
                <a:r>
                  <a:rPr lang="en-US" dirty="0" smtClean="0"/>
                  <a:t> à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de la </a:t>
                </a:r>
                <a:r>
                  <a:rPr lang="en-US" dirty="0" err="1" smtClean="0"/>
                  <a:t>valeur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limite</a:t>
                </a:r>
                <a:r>
                  <a:rPr lang="en-US" dirty="0" smtClean="0"/>
                  <a:t> de la concentration du </a:t>
                </a:r>
                <a:r>
                  <a:rPr lang="en-US" dirty="0" err="1" smtClean="0"/>
                  <a:t>produit</a:t>
                </a:r>
                <a:r>
                  <a:rPr lang="en-US" dirty="0" smtClean="0"/>
                  <a:t> c .</a:t>
                </a:r>
                <a:r>
                  <a:rPr lang="en-US" dirty="0" err="1" smtClean="0"/>
                  <a:t>a.d.</a:t>
                </a:r>
                <a:r>
                  <a:rPr lang="en-US" dirty="0" smtClean="0"/>
                  <a:t> la </a:t>
                </a:r>
                <a:r>
                  <a:rPr lang="en-US" dirty="0" err="1" smtClean="0"/>
                  <a:t>moitié</a:t>
                </a:r>
                <a:r>
                  <a:rPr lang="en-US" dirty="0" smtClean="0"/>
                  <a:t> de [P]</a:t>
                </a:r>
                <a:r>
                  <a:rPr lang="en-US" dirty="0" smtClean="0">
                    <a:cs typeface="Calibri Light" panose="020F0302020204030204" pitchFamily="34" charset="0"/>
                  </a:rPr>
                  <a:t>ꝏ</a:t>
                </a:r>
              </a:p>
              <a:p>
                <a:endParaRPr lang="en-US" dirty="0">
                  <a:cs typeface="Calibri Light" panose="020F03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 dirty="0" smtClean="0">
                    <a:solidFill>
                      <a:srgbClr val="FF0000"/>
                    </a:solidFill>
                    <a:cs typeface="Calibri Light" panose="020F0302020204030204" pitchFamily="34" charset="0"/>
                  </a:rPr>
                  <a:t>REMARQUE</a:t>
                </a:r>
              </a:p>
              <a:p>
                <a:r>
                  <a:rPr lang="en-US" b="1" dirty="0" smtClean="0">
                    <a:cs typeface="Calibri Light" panose="020F0302020204030204" pitchFamily="34" charset="0"/>
                  </a:rPr>
                  <a:t>Plus la reaction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est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rapide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 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dans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le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cas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de la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disparition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d’un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reactif,plus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la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courbe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est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décroissante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et plus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Calibri Light" panose="020F0302020204030204" pitchFamily="34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  <a:cs typeface="Calibri Light" panose="020F0302020204030204" pitchFamily="34" charset="0"/>
                          </a:rPr>
                          <m:t>𝒕</m:t>
                        </m:r>
                      </m:e>
                      <m:sub>
                        <m:f>
                          <m:fPr>
                            <m:type m:val="skw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Calibri Light" panose="020F0302020204030204" pitchFamily="34" charset="0"/>
                              </a:rPr>
                            </m:ctrlPr>
                          </m:fPr>
                          <m:num>
                            <m:r>
                              <a:rPr lang="en-GB" b="1" i="1" smtClean="0">
                                <a:latin typeface="Cambria Math" panose="02040503050406030204" pitchFamily="18" charset="0"/>
                                <a:cs typeface="Calibri Light" panose="020F030202020403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b="1" i="1" smtClean="0">
                                <a:latin typeface="Cambria Math" panose="02040503050406030204" pitchFamily="18" charset="0"/>
                                <a:cs typeface="Calibri Light" panose="020F0302020204030204" pitchFamily="34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b="1" dirty="0" err="1" smtClean="0">
                    <a:cs typeface="Calibri Light" panose="020F0302020204030204" pitchFamily="34" charset="0"/>
                  </a:rPr>
                  <a:t>est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petite</a:t>
                </a:r>
              </a:p>
              <a:p>
                <a:r>
                  <a:rPr lang="en-US" b="1" dirty="0" smtClean="0">
                    <a:cs typeface="Calibri Light" panose="020F0302020204030204" pitchFamily="34" charset="0"/>
                  </a:rPr>
                  <a:t>Plus la reaction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est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rapide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dans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le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cas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de la formation d’un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produit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,plus la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courbe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est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err="1" smtClean="0">
                    <a:cs typeface="Calibri Light" panose="020F0302020204030204" pitchFamily="34" charset="0"/>
                  </a:rPr>
                  <a:t>croissante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et plus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Calibri Light" panose="020F0302020204030204" pitchFamily="34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  <a:cs typeface="Calibri Light" panose="020F0302020204030204" pitchFamily="34" charset="0"/>
                          </a:rPr>
                          <m:t>𝒕</m:t>
                        </m:r>
                      </m:e>
                      <m:sub>
                        <m:f>
                          <m:fPr>
                            <m:type m:val="skw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Calibri Light" panose="020F0302020204030204" pitchFamily="34" charset="0"/>
                              </a:rPr>
                            </m:ctrlPr>
                          </m:fPr>
                          <m:num>
                            <m:r>
                              <a:rPr lang="en-GB" b="1" i="1" smtClean="0">
                                <a:latin typeface="Cambria Math" panose="02040503050406030204" pitchFamily="18" charset="0"/>
                                <a:cs typeface="Calibri Light" panose="020F030202020403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b="1" i="1" smtClean="0">
                                <a:latin typeface="Cambria Math" panose="02040503050406030204" pitchFamily="18" charset="0"/>
                                <a:cs typeface="Calibri Light" panose="020F0302020204030204" pitchFamily="34" charset="0"/>
                              </a:rPr>
                              <m:t>𝟐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b="1" dirty="0" err="1" smtClean="0">
                    <a:cs typeface="Calibri Light" panose="020F0302020204030204" pitchFamily="34" charset="0"/>
                  </a:rPr>
                  <a:t>est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 </a:t>
                </a:r>
                <a:r>
                  <a:rPr lang="en-US" b="1" dirty="0" smtClean="0">
                    <a:cs typeface="Calibri Light" panose="020F0302020204030204" pitchFamily="34" charset="0"/>
                  </a:rPr>
                  <a:t>petite</a:t>
                </a:r>
                <a:endParaRPr lang="en-US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0560"/>
                <a:ext cx="11634651" cy="6050054"/>
              </a:xfrm>
              <a:prstGeom prst="rect">
                <a:avLst/>
              </a:prstGeom>
              <a:blipFill>
                <a:blip r:embed="rId2"/>
                <a:stretch>
                  <a:fillRect l="-1048" t="-907" r="-524" b="-9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13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484" y="791308"/>
            <a:ext cx="980342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retenir</a:t>
            </a:r>
            <a:r>
              <a:rPr lang="en-GB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temps de demi-reaction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durée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nécessaire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pour la formation de la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moitié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quantité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maximale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produit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.(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obtenu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la </a:t>
            </a:r>
            <a:r>
              <a:rPr lang="en-GB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réaction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temps de demi-reaction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temps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nécessaire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la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disparition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moitié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quantité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réactif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limitant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19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048" y="0"/>
            <a:ext cx="83079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71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690416"/>
              </p:ext>
            </p:extLst>
          </p:nvPr>
        </p:nvGraphicFramePr>
        <p:xfrm>
          <a:off x="98425" y="98425"/>
          <a:ext cx="5940425" cy="578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5940848" imgH="5787005" progId="Word.Document.12">
                  <p:embed/>
                </p:oleObj>
              </mc:Choice>
              <mc:Fallback>
                <p:oleObj name="Document" r:id="rId3" imgW="5940848" imgH="578700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5940425" cy="578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012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8746" y="553916"/>
                <a:ext cx="11315699" cy="4816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</a:t>
                </a:r>
                <a:r>
                  <a:rPr lang="en-GB" sz="40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</a:t>
                </a:r>
              </a:p>
              <a:p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1-En </a:t>
                </a:r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:r>
                  <a:rPr lang="en-GB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référant</a:t>
                </a:r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à la </a:t>
                </a:r>
                <a:r>
                  <a:rPr lang="en-GB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courbe</a:t>
                </a:r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=600s</a:t>
                </a:r>
              </a:p>
              <a:p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 le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réactif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limitant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alors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=2,8mmol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donc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𝐼</m:t>
                                </m:r>
                              </m:e>
                              <m:sup>
                                <m:r>
                                  <a:rPr lang="en-GB" sz="28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</m:sup>
                            </m:sSup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</m:sub>
                        </m:sSub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=1,4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mmol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Graphiquement</a:t>
                </a:r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type m:val="lin"/>
                            <m:ctrlP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150s </a:t>
                </a:r>
              </a:p>
              <a:p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 </a:t>
                </a:r>
                <a:r>
                  <a:rPr lang="en-GB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d’après</a:t>
                </a:r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 </a:t>
                </a:r>
                <a:r>
                  <a:rPr lang="en-GB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stochiométrie</a:t>
                </a:r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GB" sz="2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p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GB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</m:t>
                    </m:r>
                    <m:r>
                      <m:rPr>
                        <m:sty m:val="p"/>
                      </m:rPr>
                      <a:rPr lang="en-GB" sz="28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1,4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mmol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l’oxydant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capable de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capter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électrons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réduit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     </a:t>
                </a: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𝑶</m:t>
                        </m:r>
                      </m:e>
                      <m:sub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/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</a:p>
              <a:p>
                <a:r>
                  <a:rPr lang="en-GB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p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réducteur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capable de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perdre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électrons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il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oxydé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b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e>
                      <m:sup>
                        <m:r>
                          <a:rPr lang="en-GB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46" y="553916"/>
                <a:ext cx="11315699" cy="4816960"/>
              </a:xfrm>
              <a:prstGeom prst="rect">
                <a:avLst/>
              </a:prstGeom>
              <a:blipFill>
                <a:blip r:embed="rId2"/>
                <a:stretch>
                  <a:fillRect l="-1078" t="-2278" b="-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91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106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USER</cp:lastModifiedBy>
  <cp:revision>29</cp:revision>
  <dcterms:created xsi:type="dcterms:W3CDTF">2020-09-30T08:08:43Z</dcterms:created>
  <dcterms:modified xsi:type="dcterms:W3CDTF">2024-10-15T07:06:47Z</dcterms:modified>
</cp:coreProperties>
</file>